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890CA01E-D49F-4FBF-A7CD-A7A63FD700B5}" type="datetimeFigureOut">
              <a:rPr lang="fr-FR" smtClean="0"/>
              <a:t>12/02/2013</a:t>
            </a:fld>
            <a:endParaRPr lang="fr-FR"/>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FR"/>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18B6FA29-1C29-4ABB-AFC1-124078EFCFE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90CA01E-D49F-4FBF-A7CD-A7A63FD700B5}" type="datetimeFigureOut">
              <a:rPr lang="fr-FR" smtClean="0"/>
              <a:t>12/02/2013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8B6FA29-1C29-4ABB-AFC1-124078EFCFE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90CA01E-D49F-4FBF-A7CD-A7A63FD700B5}" type="datetimeFigureOut">
              <a:rPr lang="fr-FR" smtClean="0"/>
              <a:t>12/02/2013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8B6FA29-1C29-4ABB-AFC1-124078EFCFE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890CA01E-D49F-4FBF-A7CD-A7A63FD700B5}" type="datetimeFigureOut">
              <a:rPr lang="fr-FR" smtClean="0"/>
              <a:t>12/02/2013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8B6FA29-1C29-4ABB-AFC1-124078EFCFE4}" type="slidenum">
              <a:rPr lang="fr-FR" smtClean="0"/>
              <a:t>‹N°›</a:t>
            </a:fld>
            <a:endParaRPr lang="fr-FR"/>
          </a:p>
        </p:txBody>
      </p:sp>
      <p:sp>
        <p:nvSpPr>
          <p:cNvPr id="7" name="Titre 6"/>
          <p:cNvSpPr>
            <a:spLocks noGrp="1"/>
          </p:cNvSpPr>
          <p:nvPr>
            <p:ph type="title"/>
          </p:nvPr>
        </p:nvSpPr>
        <p:spPr/>
        <p:txBody>
          <a:bodyPr rtlCol="0"/>
          <a:lstStyle>
            <a:extLst/>
          </a:lstStyle>
          <a:p>
            <a:r>
              <a:rPr kumimoji="0" lang="fr-FR" smtClean="0"/>
              <a:t>Modifiez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890CA01E-D49F-4FBF-A7CD-A7A63FD700B5}" type="datetimeFigureOut">
              <a:rPr lang="fr-FR" smtClean="0"/>
              <a:t>12/02/2013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8B6FA29-1C29-4ABB-AFC1-124078EFCFE4}" type="slidenum">
              <a:rPr lang="fr-FR" smtClean="0"/>
              <a:t>‹N°›</a:t>
            </a:fld>
            <a:endParaRPr lang="fr-F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890CA01E-D49F-4FBF-A7CD-A7A63FD700B5}" type="datetimeFigureOut">
              <a:rPr lang="fr-FR" smtClean="0"/>
              <a:t>12/02/2013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8B6FA29-1C29-4ABB-AFC1-124078EFCFE4}" type="slidenum">
              <a:rPr lang="fr-FR" smtClean="0"/>
              <a:t>‹N°›</a:t>
            </a:fld>
            <a:endParaRPr lang="fr-FR"/>
          </a:p>
        </p:txBody>
      </p:sp>
      <p:sp>
        <p:nvSpPr>
          <p:cNvPr id="8" name="Titre 7"/>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890CA01E-D49F-4FBF-A7CD-A7A63FD700B5}" type="datetimeFigureOut">
              <a:rPr lang="fr-FR" smtClean="0"/>
              <a:t>12/02/2013</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18B6FA29-1C29-4ABB-AFC1-124078EFCFE4}"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890CA01E-D49F-4FBF-A7CD-A7A63FD700B5}" type="datetimeFigureOut">
              <a:rPr lang="fr-FR" smtClean="0"/>
              <a:t>12/02/2013</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18B6FA29-1C29-4ABB-AFC1-124078EFCFE4}" type="slidenum">
              <a:rPr lang="fr-FR" smtClean="0"/>
              <a:t>‹N°›</a:t>
            </a:fld>
            <a:endParaRPr lang="fr-FR"/>
          </a:p>
        </p:txBody>
      </p:sp>
      <p:sp>
        <p:nvSpPr>
          <p:cNvPr id="6" name="Titre 5"/>
          <p:cNvSpPr>
            <a:spLocks noGrp="1"/>
          </p:cNvSpPr>
          <p:nvPr>
            <p:ph type="title"/>
          </p:nvPr>
        </p:nvSpPr>
        <p:spPr/>
        <p:txBody>
          <a:bodyPr rtlCol="0"/>
          <a:lstStyle>
            <a:extLst/>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890CA01E-D49F-4FBF-A7CD-A7A63FD700B5}" type="datetimeFigureOut">
              <a:rPr lang="fr-FR" smtClean="0"/>
              <a:t>12/02/2013</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18B6FA29-1C29-4ABB-AFC1-124078EFCFE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890CA01E-D49F-4FBF-A7CD-A7A63FD700B5}" type="datetimeFigureOut">
              <a:rPr lang="fr-FR" smtClean="0"/>
              <a:t>12/02/2013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8B6FA29-1C29-4ABB-AFC1-124078EFCFE4}"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890CA01E-D49F-4FBF-A7CD-A7A63FD700B5}" type="datetimeFigureOut">
              <a:rPr lang="fr-FR" smtClean="0"/>
              <a:t>12/02/2013</a:t>
            </a:fld>
            <a:endParaRPr lang="fr-FR"/>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FR"/>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18B6FA29-1C29-4ABB-AFC1-124078EFCFE4}" type="slidenum">
              <a:rPr lang="fr-FR" smtClean="0"/>
              <a:t>‹N°›</a:t>
            </a:fld>
            <a:endParaRPr lang="fr-FR"/>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Modifiez le style du titre</a:t>
            </a:r>
            <a:endParaRPr kumimoji="0" lang="en-US"/>
          </a:p>
        </p:txBody>
      </p:sp>
      <p:sp>
        <p:nvSpPr>
          <p:cNvPr id="8" name="Forme lib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Modifiez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90CA01E-D49F-4FBF-A7CD-A7A63FD700B5}" type="datetimeFigureOut">
              <a:rPr lang="fr-FR" smtClean="0"/>
              <a:t>12/02/2013</a:t>
            </a:fld>
            <a:endParaRPr lang="fr-FR"/>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FR"/>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8B6FA29-1C29-4ABB-AFC1-124078EFCFE4}"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Pacte territoire  Santé</a:t>
            </a:r>
            <a:endParaRPr lang="fr-FR" dirty="0"/>
          </a:p>
        </p:txBody>
      </p:sp>
      <p:sp>
        <p:nvSpPr>
          <p:cNvPr id="3" name="Sous-titre 2"/>
          <p:cNvSpPr>
            <a:spLocks noGrp="1"/>
          </p:cNvSpPr>
          <p:nvPr>
            <p:ph type="subTitle" idx="1"/>
          </p:nvPr>
        </p:nvSpPr>
        <p:spPr/>
        <p:txBody>
          <a:bodyPr>
            <a:normAutofit/>
          </a:bodyPr>
          <a:lstStyle/>
          <a:p>
            <a:r>
              <a:rPr lang="fr-FR" dirty="0" smtClean="0"/>
              <a:t>Contribution et propositions </a:t>
            </a:r>
          </a:p>
          <a:p>
            <a:r>
              <a:rPr lang="fr-FR" dirty="0" smtClean="0"/>
              <a:t>du CIROMK IdF La Réunion</a:t>
            </a:r>
            <a:endParaRPr lang="fr-FR" dirty="0"/>
          </a:p>
        </p:txBody>
      </p:sp>
      <p:pic>
        <p:nvPicPr>
          <p:cNvPr id="1026" name="Picture 2" descr="S:\G- Fonctionnement-SG\Communication\Modèle de document\CREATION DE DOCUMENT\Bandeau + Logo\entete mail CIROMK extranet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548088"/>
            <a:ext cx="7632848" cy="13662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109728" indent="0" algn="ctr">
              <a:buNone/>
            </a:pPr>
            <a:r>
              <a:rPr lang="fr-FR" dirty="0" smtClean="0"/>
              <a:t>Engagement </a:t>
            </a:r>
            <a:r>
              <a:rPr lang="fr-FR" dirty="0" smtClean="0"/>
              <a:t>6 : </a:t>
            </a:r>
            <a:r>
              <a:rPr lang="fr-FR" dirty="0"/>
              <a:t>R</a:t>
            </a:r>
            <a:r>
              <a:rPr lang="fr-FR" dirty="0" smtClean="0"/>
              <a:t>approcher </a:t>
            </a:r>
            <a:r>
              <a:rPr lang="fr-FR" dirty="0" smtClean="0"/>
              <a:t>les maisons de santé des universités</a:t>
            </a:r>
          </a:p>
          <a:p>
            <a:endParaRPr lang="fr-FR" dirty="0"/>
          </a:p>
          <a:p>
            <a:pPr marL="109728" indent="0">
              <a:buNone/>
            </a:pPr>
            <a:r>
              <a:rPr lang="fr-FR" dirty="0" smtClean="0"/>
              <a:t>Proposition : </a:t>
            </a:r>
          </a:p>
          <a:p>
            <a:r>
              <a:rPr lang="fr-FR" dirty="0" smtClean="0"/>
              <a:t>Etendre </a:t>
            </a:r>
            <a:r>
              <a:rPr lang="fr-FR" dirty="0" smtClean="0"/>
              <a:t>la proposition aux acteurs de santé de premier recours (dont les kinésithérapeutes)</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7200" y="274638"/>
            <a:ext cx="8229600" cy="1143000"/>
          </a:xfrm>
        </p:spPr>
        <p:txBody>
          <a:bodyPr>
            <a:normAutofit/>
          </a:bodyPr>
          <a:lstStyle/>
          <a:p>
            <a:r>
              <a:rPr lang="fr-FR" sz="3000" dirty="0" smtClean="0"/>
              <a:t>Objectif </a:t>
            </a:r>
            <a:r>
              <a:rPr lang="fr-FR" sz="3000" dirty="0" smtClean="0"/>
              <a:t>2 : </a:t>
            </a:r>
            <a:r>
              <a:rPr lang="fr-FR" sz="3000" dirty="0"/>
              <a:t>T</a:t>
            </a:r>
            <a:r>
              <a:rPr lang="fr-FR" sz="3000" dirty="0" smtClean="0"/>
              <a:t>ransformer </a:t>
            </a:r>
            <a:r>
              <a:rPr lang="fr-FR" sz="3000" dirty="0" smtClean="0"/>
              <a:t>les conditions d’exercice des professionnels de santé</a:t>
            </a:r>
            <a:endParaRPr lang="fr-FR" sz="3000" dirty="0"/>
          </a:p>
        </p:txBody>
      </p:sp>
      <p:sp>
        <p:nvSpPr>
          <p:cNvPr id="7" name="ZoneTexte 6"/>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dirty="0" smtClean="0"/>
              <a:t>Engagement 7</a:t>
            </a:r>
          </a:p>
          <a:p>
            <a:pPr>
              <a:buNone/>
            </a:pPr>
            <a:endParaRPr lang="fr-FR" dirty="0" smtClean="0"/>
          </a:p>
          <a:p>
            <a:pPr>
              <a:buNone/>
            </a:pPr>
            <a:r>
              <a:rPr lang="fr-FR" dirty="0" smtClean="0"/>
              <a:t>Propositions d’amendement :</a:t>
            </a:r>
            <a:endParaRPr lang="fr-FR" dirty="0" smtClean="0"/>
          </a:p>
          <a:p>
            <a:r>
              <a:rPr lang="fr-FR" dirty="0"/>
              <a:t>Préférer Télésanté à Télémédecine</a:t>
            </a:r>
            <a:r>
              <a:rPr lang="fr-FR" dirty="0"/>
              <a:t>.</a:t>
            </a:r>
            <a:endParaRPr lang="fr-FR" dirty="0"/>
          </a:p>
          <a:p>
            <a:r>
              <a:rPr lang="fr-FR" dirty="0" smtClean="0"/>
              <a:t>Expérimentation de « télé-rééducation » pour le suivi de patients chroniques (Canada)</a:t>
            </a:r>
          </a:p>
          <a:p>
            <a:r>
              <a:rPr lang="fr-FR" dirty="0" smtClean="0"/>
              <a:t>Encourager le déploiement du DMP</a:t>
            </a:r>
          </a:p>
          <a:p>
            <a:r>
              <a:rPr lang="fr-FR" dirty="0" smtClean="0"/>
              <a:t>Faciliter la mise en place de messageries sécurisées</a:t>
            </a:r>
          </a:p>
          <a:p>
            <a:pPr>
              <a:buNone/>
            </a:pP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7200" y="274638"/>
            <a:ext cx="8229600" cy="1143000"/>
          </a:xfrm>
        </p:spPr>
        <p:txBody>
          <a:bodyPr>
            <a:normAutofit/>
          </a:bodyPr>
          <a:lstStyle/>
          <a:p>
            <a:r>
              <a:rPr lang="fr-FR" sz="3000" dirty="0" smtClean="0"/>
              <a:t>Objectif </a:t>
            </a:r>
            <a:r>
              <a:rPr lang="fr-FR" sz="3000" dirty="0" smtClean="0"/>
              <a:t>2 : </a:t>
            </a:r>
            <a:r>
              <a:rPr lang="fr-FR" sz="3000" dirty="0"/>
              <a:t>T</a:t>
            </a:r>
            <a:r>
              <a:rPr lang="fr-FR" sz="3000" dirty="0" smtClean="0"/>
              <a:t>ransformer </a:t>
            </a:r>
            <a:r>
              <a:rPr lang="fr-FR" sz="3000" dirty="0" smtClean="0"/>
              <a:t>les conditions d’exercice des professionnels de santé</a:t>
            </a:r>
            <a:endParaRPr lang="fr-FR" sz="3000" dirty="0"/>
          </a:p>
        </p:txBody>
      </p:sp>
      <p:sp>
        <p:nvSpPr>
          <p:cNvPr id="7" name="ZoneTexte 6"/>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481328"/>
            <a:ext cx="8856984" cy="4525963"/>
          </a:xfrm>
        </p:spPr>
        <p:txBody>
          <a:bodyPr>
            <a:normAutofit fontScale="92500" lnSpcReduction="10000"/>
          </a:bodyPr>
          <a:lstStyle/>
          <a:p>
            <a:pPr algn="ctr">
              <a:buNone/>
            </a:pPr>
            <a:r>
              <a:rPr lang="fr-FR" dirty="0" smtClean="0"/>
              <a:t>Engagement </a:t>
            </a:r>
            <a:r>
              <a:rPr lang="fr-FR" dirty="0" smtClean="0"/>
              <a:t>8 : </a:t>
            </a:r>
            <a:r>
              <a:rPr lang="fr-FR" dirty="0"/>
              <a:t>A</a:t>
            </a:r>
            <a:r>
              <a:rPr lang="fr-FR" dirty="0" smtClean="0"/>
              <a:t>ccélérer </a:t>
            </a:r>
            <a:r>
              <a:rPr lang="fr-FR" dirty="0" smtClean="0"/>
              <a:t>le transfert de </a:t>
            </a:r>
            <a:r>
              <a:rPr lang="fr-FR" dirty="0" smtClean="0"/>
              <a:t>compétences</a:t>
            </a:r>
          </a:p>
          <a:p>
            <a:pPr algn="ctr">
              <a:buNone/>
            </a:pPr>
            <a:endParaRPr lang="fr-FR" dirty="0" smtClean="0"/>
          </a:p>
          <a:p>
            <a:pPr>
              <a:buNone/>
            </a:pPr>
            <a:r>
              <a:rPr lang="fr-FR" dirty="0" smtClean="0"/>
              <a:t>Propositions :</a:t>
            </a:r>
            <a:endParaRPr lang="fr-FR" dirty="0" smtClean="0"/>
          </a:p>
          <a:p>
            <a:r>
              <a:rPr lang="fr-FR" dirty="0" smtClean="0"/>
              <a:t>Faciliter le dispositif prévu par l’article 51 HPST</a:t>
            </a:r>
          </a:p>
          <a:p>
            <a:r>
              <a:rPr lang="fr-FR" dirty="0" smtClean="0"/>
              <a:t>Prévoir des accompagnateurs pour la constitution des dossiers.</a:t>
            </a:r>
          </a:p>
          <a:p>
            <a:r>
              <a:rPr lang="fr-FR" dirty="0" smtClean="0"/>
              <a:t>Intégrer le transfert de compétences à la formation universitaire initiale des kinésithérapeutes (Master) conformément aux normes internationales.</a:t>
            </a:r>
          </a:p>
          <a:p>
            <a:r>
              <a:rPr lang="fr-FR" dirty="0" smtClean="0"/>
              <a:t>Expérimenter l’accès direct par le patient à la Kinésithérapie (sur la base des expériences internationales)</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7200" y="274638"/>
            <a:ext cx="8229600" cy="1143000"/>
          </a:xfrm>
        </p:spPr>
        <p:txBody>
          <a:bodyPr>
            <a:normAutofit/>
          </a:bodyPr>
          <a:lstStyle/>
          <a:p>
            <a:pPr algn="ctr"/>
            <a:r>
              <a:rPr lang="fr-FR" sz="3000" dirty="0" smtClean="0"/>
              <a:t>Objectif </a:t>
            </a:r>
            <a:r>
              <a:rPr lang="fr-FR" sz="3000" dirty="0" smtClean="0"/>
              <a:t>2 : </a:t>
            </a:r>
            <a:r>
              <a:rPr lang="fr-FR" sz="3000" dirty="0"/>
              <a:t>T</a:t>
            </a:r>
            <a:r>
              <a:rPr lang="fr-FR" sz="3000" dirty="0" smtClean="0"/>
              <a:t>ransformer </a:t>
            </a:r>
            <a:r>
              <a:rPr lang="fr-FR" sz="3000" dirty="0" smtClean="0"/>
              <a:t>les conditions d’exercice des professionnels de santé</a:t>
            </a:r>
            <a:endParaRPr lang="fr-FR" sz="3000" dirty="0"/>
          </a:p>
        </p:txBody>
      </p:sp>
      <p:sp>
        <p:nvSpPr>
          <p:cNvPr id="7" name="ZoneTexte 6"/>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109728" indent="0" algn="ctr">
              <a:buNone/>
            </a:pPr>
            <a:r>
              <a:rPr lang="fr-FR" dirty="0" smtClean="0"/>
              <a:t>Engagement </a:t>
            </a:r>
            <a:r>
              <a:rPr lang="fr-FR" dirty="0" smtClean="0"/>
              <a:t>9 : Garantir </a:t>
            </a:r>
            <a:r>
              <a:rPr lang="fr-FR" dirty="0" smtClean="0"/>
              <a:t>un accès aux soins urgents en moins de 30 minutes.</a:t>
            </a:r>
          </a:p>
          <a:p>
            <a:endParaRPr lang="fr-FR" dirty="0"/>
          </a:p>
          <a:p>
            <a:r>
              <a:rPr lang="fr-FR" dirty="0" smtClean="0"/>
              <a:t>Pas de remarque</a:t>
            </a:r>
            <a:endParaRPr lang="fr-FR" dirty="0"/>
          </a:p>
        </p:txBody>
      </p:sp>
      <p:sp>
        <p:nvSpPr>
          <p:cNvPr id="2" name="Titre 1"/>
          <p:cNvSpPr>
            <a:spLocks noGrp="1"/>
          </p:cNvSpPr>
          <p:nvPr>
            <p:ph type="title"/>
          </p:nvPr>
        </p:nvSpPr>
        <p:spPr/>
        <p:txBody>
          <a:bodyPr>
            <a:normAutofit/>
          </a:bodyPr>
          <a:lstStyle/>
          <a:p>
            <a:pPr algn="ctr"/>
            <a:r>
              <a:rPr lang="fr-FR" sz="3000" dirty="0" smtClean="0"/>
              <a:t>Objectif </a:t>
            </a:r>
            <a:r>
              <a:rPr lang="fr-FR" sz="3000" dirty="0" smtClean="0"/>
              <a:t>3 : Investir </a:t>
            </a:r>
            <a:r>
              <a:rPr lang="fr-FR" sz="3000" dirty="0" smtClean="0"/>
              <a:t>dans les territoires isolés</a:t>
            </a:r>
            <a:endParaRPr lang="fr-FR" sz="3000"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t>Engagement </a:t>
            </a:r>
            <a:r>
              <a:rPr lang="fr-FR" dirty="0" smtClean="0"/>
              <a:t>10 : Permettre </a:t>
            </a:r>
            <a:r>
              <a:rPr lang="fr-FR" dirty="0" smtClean="0"/>
              <a:t>aux professionnels hospitaliers et salariés d’appuyer les structures </a:t>
            </a:r>
            <a:r>
              <a:rPr lang="fr-FR" dirty="0" smtClean="0"/>
              <a:t>ambulatoires</a:t>
            </a:r>
          </a:p>
          <a:p>
            <a:pPr algn="ctr">
              <a:buNone/>
            </a:pPr>
            <a:endParaRPr lang="fr-FR" dirty="0" smtClean="0"/>
          </a:p>
          <a:p>
            <a:pPr>
              <a:buNone/>
            </a:pPr>
            <a:r>
              <a:rPr lang="fr-FR" dirty="0" smtClean="0"/>
              <a:t>Proposition:</a:t>
            </a:r>
          </a:p>
          <a:p>
            <a:r>
              <a:rPr lang="fr-FR" dirty="0" smtClean="0"/>
              <a:t>Pour les kinésithérapeutes, permettre  aux professionnels de ville de travailler en appui dans les établissements.</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7200" y="274638"/>
            <a:ext cx="8229600" cy="1143000"/>
          </a:xfrm>
        </p:spPr>
        <p:txBody>
          <a:bodyPr>
            <a:normAutofit/>
          </a:bodyPr>
          <a:lstStyle/>
          <a:p>
            <a:pPr algn="ctr"/>
            <a:r>
              <a:rPr lang="fr-FR" sz="3000" dirty="0" smtClean="0"/>
              <a:t>Objectif </a:t>
            </a:r>
            <a:r>
              <a:rPr lang="fr-FR" sz="3000" dirty="0" smtClean="0"/>
              <a:t>3 : Investir </a:t>
            </a:r>
            <a:r>
              <a:rPr lang="fr-FR" sz="3000" dirty="0" smtClean="0"/>
              <a:t>dans les territoires isolés</a:t>
            </a:r>
            <a:endParaRPr lang="fr-FR" sz="3000" dirty="0"/>
          </a:p>
        </p:txBody>
      </p:sp>
      <p:sp>
        <p:nvSpPr>
          <p:cNvPr id="7" name="ZoneTexte 6"/>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10000"/>
          </a:bodyPr>
          <a:lstStyle/>
          <a:p>
            <a:pPr marL="109728" indent="0" algn="ctr">
              <a:buNone/>
            </a:pPr>
            <a:r>
              <a:rPr lang="fr-FR" dirty="0" smtClean="0"/>
              <a:t>Engagement 11: </a:t>
            </a:r>
            <a:r>
              <a:rPr lang="fr-FR" dirty="0" smtClean="0"/>
              <a:t>Adapter </a:t>
            </a:r>
            <a:r>
              <a:rPr lang="fr-FR" dirty="0" smtClean="0"/>
              <a:t>les hôpitaux de proximité et responsabiliser les centres hospitaliers de niveau régional à leurs </a:t>
            </a:r>
            <a:r>
              <a:rPr lang="fr-FR" dirty="0" smtClean="0"/>
              <a:t>territoires</a:t>
            </a:r>
          </a:p>
          <a:p>
            <a:pPr marL="109728" indent="0" algn="ctr">
              <a:buNone/>
            </a:pPr>
            <a:endParaRPr lang="fr-FR" dirty="0" smtClean="0"/>
          </a:p>
          <a:p>
            <a:pPr marL="109728" indent="0">
              <a:buNone/>
            </a:pPr>
            <a:r>
              <a:rPr lang="fr-FR" dirty="0" smtClean="0"/>
              <a:t>Propositions :</a:t>
            </a:r>
            <a:endParaRPr lang="fr-FR" dirty="0"/>
          </a:p>
          <a:p>
            <a:r>
              <a:rPr lang="fr-FR" dirty="0" smtClean="0"/>
              <a:t>Identifier les kinésithérapeutes comme ressources potentielles, au sein des hôpitaux de proximité, sur les sujets du développement des stages, de la continuité des prises en charges en soins primaires, d’amélioration du parcours de soins.</a:t>
            </a:r>
          </a:p>
          <a:p>
            <a:r>
              <a:rPr lang="fr-FR" dirty="0" smtClean="0"/>
              <a:t>Renforcer la présence des kinésithérapeutes au sein des établissements de proximité, pour dégager du temps médical.</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7200" y="274638"/>
            <a:ext cx="8229600" cy="1143000"/>
          </a:xfrm>
        </p:spPr>
        <p:txBody>
          <a:bodyPr>
            <a:normAutofit/>
          </a:bodyPr>
          <a:lstStyle/>
          <a:p>
            <a:pPr algn="ctr"/>
            <a:r>
              <a:rPr lang="fr-FR" sz="3000" dirty="0" smtClean="0"/>
              <a:t>Objectif </a:t>
            </a:r>
            <a:r>
              <a:rPr lang="fr-FR" sz="3000" dirty="0" smtClean="0"/>
              <a:t>3 : Investir </a:t>
            </a:r>
            <a:r>
              <a:rPr lang="fr-FR" sz="3000" dirty="0" smtClean="0"/>
              <a:t>dans les territoires isolés</a:t>
            </a:r>
            <a:endParaRPr lang="fr-FR" sz="3000" dirty="0"/>
          </a:p>
        </p:txBody>
      </p:sp>
      <p:sp>
        <p:nvSpPr>
          <p:cNvPr id="7" name="ZoneTexte 6"/>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109728" indent="0" algn="ctr">
              <a:buNone/>
            </a:pPr>
            <a:r>
              <a:rPr lang="fr-FR" dirty="0" smtClean="0"/>
              <a:t>Engagement </a:t>
            </a:r>
            <a:r>
              <a:rPr lang="fr-FR" dirty="0" smtClean="0"/>
              <a:t>12 : </a:t>
            </a:r>
            <a:r>
              <a:rPr lang="fr-FR" dirty="0"/>
              <a:t>C</a:t>
            </a:r>
            <a:r>
              <a:rPr lang="fr-FR" dirty="0" smtClean="0"/>
              <a:t>onforter </a:t>
            </a:r>
            <a:r>
              <a:rPr lang="fr-FR" dirty="0" smtClean="0"/>
              <a:t>les centres de santé</a:t>
            </a:r>
          </a:p>
          <a:p>
            <a:endParaRPr lang="fr-FR" dirty="0"/>
          </a:p>
          <a:p>
            <a:pPr>
              <a:buNone/>
            </a:pPr>
            <a:r>
              <a:rPr lang="fr-FR" dirty="0" smtClean="0"/>
              <a:t>Proposition :</a:t>
            </a:r>
            <a:endParaRPr lang="fr-FR" dirty="0" smtClean="0"/>
          </a:p>
          <a:p>
            <a:r>
              <a:rPr lang="fr-FR" dirty="0" smtClean="0"/>
              <a:t>Faciliter les liens entre les structures libérales et le CMS, sans les opposer. (partage de ressources et de moyens)</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7200" y="274638"/>
            <a:ext cx="8229600" cy="1143000"/>
          </a:xfrm>
        </p:spPr>
        <p:txBody>
          <a:bodyPr>
            <a:normAutofit/>
          </a:bodyPr>
          <a:lstStyle/>
          <a:p>
            <a:pPr algn="ctr"/>
            <a:r>
              <a:rPr lang="fr-FR" sz="3000" dirty="0" smtClean="0"/>
              <a:t>Objectif </a:t>
            </a:r>
            <a:r>
              <a:rPr lang="fr-FR" sz="3000" dirty="0" smtClean="0"/>
              <a:t>3 : Investir </a:t>
            </a:r>
            <a:r>
              <a:rPr lang="fr-FR" sz="3000" dirty="0" smtClean="0"/>
              <a:t>dans les territoires isolés</a:t>
            </a:r>
            <a:endParaRPr lang="fr-FR" sz="3000" dirty="0"/>
          </a:p>
        </p:txBody>
      </p:sp>
      <p:sp>
        <p:nvSpPr>
          <p:cNvPr id="7" name="ZoneTexte 6"/>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dirty="0" smtClean="0"/>
              <a:t>Transformer le paysage de santé, c’est probablement aussi changer de paradigme, et se centrer sur les besoins de santé des usagers</a:t>
            </a:r>
            <a:r>
              <a:rPr lang="fr-FR" dirty="0" smtClean="0"/>
              <a:t>.</a:t>
            </a:r>
          </a:p>
          <a:p>
            <a:pPr marL="109728" indent="0">
              <a:buNone/>
            </a:pPr>
            <a:endParaRPr lang="fr-FR" dirty="0" smtClean="0"/>
          </a:p>
          <a:p>
            <a:r>
              <a:rPr lang="fr-FR" dirty="0" smtClean="0"/>
              <a:t>La prise en compte des acteurs santé de  proximité et de premier recours (médecins, kinésithérapeutes, infirmier(e)s semble incontournable pour faire face aux enjeux de santé publique de demain.</a:t>
            </a:r>
          </a:p>
          <a:p>
            <a:endParaRPr lang="fr-FR" dirty="0"/>
          </a:p>
        </p:txBody>
      </p:sp>
      <p:sp>
        <p:nvSpPr>
          <p:cNvPr id="2" name="Titre 1"/>
          <p:cNvSpPr>
            <a:spLocks noGrp="1"/>
          </p:cNvSpPr>
          <p:nvPr>
            <p:ph type="title"/>
          </p:nvPr>
        </p:nvSpPr>
        <p:spPr/>
        <p:txBody>
          <a:bodyPr>
            <a:normAutofit fontScale="90000"/>
          </a:bodyPr>
          <a:lstStyle/>
          <a:p>
            <a:r>
              <a:rPr lang="fr-FR" dirty="0" smtClean="0"/>
              <a:t>Lutter contre les déserts médicaux</a:t>
            </a:r>
            <a:endParaRPr lang="fr-FR" dirty="0"/>
          </a:p>
        </p:txBody>
      </p:sp>
      <p:pic>
        <p:nvPicPr>
          <p:cNvPr id="2050"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985384"/>
            <a:ext cx="8229600" cy="3387832"/>
          </a:xfrm>
        </p:spPr>
        <p:txBody>
          <a:bodyPr/>
          <a:lstStyle/>
          <a:p>
            <a:pPr algn="ctr">
              <a:buNone/>
            </a:pPr>
            <a:r>
              <a:rPr lang="fr-FR" dirty="0" smtClean="0"/>
              <a:t>Objectif 1</a:t>
            </a:r>
          </a:p>
          <a:p>
            <a:endParaRPr lang="fr-FR" dirty="0"/>
          </a:p>
          <a:p>
            <a:r>
              <a:rPr lang="fr-FR" dirty="0" smtClean="0"/>
              <a:t>Changer la formation et faciliter l’installation </a:t>
            </a:r>
            <a:r>
              <a:rPr lang="fr-FR" dirty="0" smtClean="0">
                <a:solidFill>
                  <a:srgbClr val="0070C0"/>
                </a:solidFill>
              </a:rPr>
              <a:t>des jeunes professionnels de santé de premier recours</a:t>
            </a:r>
            <a:r>
              <a:rPr lang="fr-FR" dirty="0" smtClean="0"/>
              <a:t>. médecins, kinésithérapeutes, infirmier(e)s</a:t>
            </a:r>
            <a:endParaRPr lang="fr-FR" dirty="0"/>
          </a:p>
        </p:txBody>
      </p:sp>
      <p:sp>
        <p:nvSpPr>
          <p:cNvPr id="2" name="Titre 1"/>
          <p:cNvSpPr>
            <a:spLocks noGrp="1"/>
          </p:cNvSpPr>
          <p:nvPr>
            <p:ph type="title"/>
          </p:nvPr>
        </p:nvSpPr>
        <p:spPr>
          <a:xfrm>
            <a:off x="107504" y="274638"/>
            <a:ext cx="9001000" cy="1143000"/>
          </a:xfrm>
        </p:spPr>
        <p:txBody>
          <a:bodyPr>
            <a:normAutofit fontScale="90000"/>
          </a:bodyPr>
          <a:lstStyle/>
          <a:p>
            <a:pPr algn="ctr"/>
            <a:r>
              <a:rPr lang="fr-FR" dirty="0" smtClean="0"/>
              <a:t>1 pacte, 3 objectifs, 12 engagements</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481328"/>
            <a:ext cx="8579297" cy="4525963"/>
          </a:xfrm>
        </p:spPr>
        <p:txBody>
          <a:bodyPr>
            <a:normAutofit fontScale="92500" lnSpcReduction="20000"/>
          </a:bodyPr>
          <a:lstStyle/>
          <a:p>
            <a:pPr algn="ctr">
              <a:buNone/>
            </a:pPr>
            <a:r>
              <a:rPr lang="fr-FR" dirty="0" smtClean="0"/>
              <a:t>Engagement 1: </a:t>
            </a:r>
            <a:r>
              <a:rPr lang="fr-FR" dirty="0" smtClean="0"/>
              <a:t>Propositions complémentaires</a:t>
            </a:r>
          </a:p>
          <a:p>
            <a:pPr>
              <a:buNone/>
            </a:pPr>
            <a:endParaRPr lang="fr-FR" sz="1500" dirty="0" smtClean="0"/>
          </a:p>
          <a:p>
            <a:pPr>
              <a:buNone/>
            </a:pPr>
            <a:r>
              <a:rPr lang="fr-FR" sz="2600" dirty="0" smtClean="0"/>
              <a:t>Propositions : </a:t>
            </a:r>
            <a:endParaRPr lang="fr-FR" sz="2600" dirty="0" smtClean="0"/>
          </a:p>
          <a:p>
            <a:pPr>
              <a:lnSpc>
                <a:spcPct val="120000"/>
              </a:lnSpc>
            </a:pPr>
            <a:r>
              <a:rPr lang="fr-FR" dirty="0" smtClean="0"/>
              <a:t>Un stage en cabinet de ville pour 100% des  étudiants en kinésithérapie</a:t>
            </a:r>
            <a:r>
              <a:rPr lang="fr-FR" dirty="0" smtClean="0"/>
              <a:t>.</a:t>
            </a:r>
          </a:p>
          <a:p>
            <a:pPr>
              <a:lnSpc>
                <a:spcPct val="120000"/>
              </a:lnSpc>
            </a:pPr>
            <a:r>
              <a:rPr lang="fr-FR" dirty="0" smtClean="0"/>
              <a:t>Constat : </a:t>
            </a:r>
            <a:r>
              <a:rPr lang="fr-FR" dirty="0" smtClean="0"/>
              <a:t>80% des étudiants MK exerceront en cabinet de ville, leur formation ne les y prépare pas.</a:t>
            </a:r>
          </a:p>
          <a:p>
            <a:pPr>
              <a:lnSpc>
                <a:spcPct val="120000"/>
              </a:lnSpc>
            </a:pPr>
            <a:r>
              <a:rPr lang="fr-FR" dirty="0" smtClean="0"/>
              <a:t>Description de la </a:t>
            </a:r>
            <a:r>
              <a:rPr lang="fr-FR" dirty="0" smtClean="0"/>
              <a:t>mesure :</a:t>
            </a:r>
            <a:r>
              <a:rPr lang="fr-FR" dirty="0"/>
              <a:t> </a:t>
            </a:r>
            <a:r>
              <a:rPr lang="fr-FR" dirty="0" smtClean="0"/>
              <a:t>Poursuivre  </a:t>
            </a:r>
            <a:r>
              <a:rPr lang="fr-FR" dirty="0" smtClean="0"/>
              <a:t>la généralisation des stages, inscrits dans le parcours universitaire de formation initiale, et donner un statut aux maitres de stages en kinésithérapie.</a:t>
            </a:r>
            <a:endParaRPr lang="fr-FR" dirty="0"/>
          </a:p>
        </p:txBody>
      </p:sp>
      <p:sp>
        <p:nvSpPr>
          <p:cNvPr id="2" name="Titre 1"/>
          <p:cNvSpPr>
            <a:spLocks noGrp="1"/>
          </p:cNvSpPr>
          <p:nvPr>
            <p:ph type="title"/>
          </p:nvPr>
        </p:nvSpPr>
        <p:spPr>
          <a:xfrm>
            <a:off x="0" y="274638"/>
            <a:ext cx="9144000" cy="1143000"/>
          </a:xfrm>
        </p:spPr>
        <p:txBody>
          <a:bodyPr>
            <a:noAutofit/>
          </a:bodyPr>
          <a:lstStyle/>
          <a:p>
            <a:pPr algn="ctr"/>
            <a:r>
              <a:rPr lang="fr-FR" sz="3000" dirty="0" smtClean="0"/>
              <a:t>Objectif 1</a:t>
            </a:r>
            <a:r>
              <a:rPr lang="fr-FR" sz="3000" dirty="0" smtClean="0"/>
              <a:t>: Changer </a:t>
            </a:r>
            <a:r>
              <a:rPr lang="fr-FR" sz="3000" dirty="0" smtClean="0"/>
              <a:t>la formation et faciliter l’installation des jeunes professionnels de santé</a:t>
            </a:r>
            <a:endParaRPr lang="fr-FR" sz="3000"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517232"/>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481328"/>
            <a:ext cx="8964488" cy="4525963"/>
          </a:xfrm>
        </p:spPr>
        <p:txBody>
          <a:bodyPr/>
          <a:lstStyle/>
          <a:p>
            <a:pPr algn="ctr">
              <a:buNone/>
            </a:pPr>
            <a:r>
              <a:rPr lang="fr-FR" dirty="0" smtClean="0"/>
              <a:t>Engagement </a:t>
            </a:r>
            <a:r>
              <a:rPr lang="fr-FR" dirty="0" smtClean="0"/>
              <a:t>2 : </a:t>
            </a:r>
            <a:endParaRPr lang="fr-FR" dirty="0" smtClean="0"/>
          </a:p>
          <a:p>
            <a:pPr algn="ctr">
              <a:buNone/>
            </a:pPr>
            <a:r>
              <a:rPr lang="fr-FR" dirty="0"/>
              <a:t>B</a:t>
            </a:r>
            <a:r>
              <a:rPr lang="fr-FR" dirty="0" smtClean="0"/>
              <a:t>ourses </a:t>
            </a:r>
            <a:r>
              <a:rPr lang="fr-FR" dirty="0" smtClean="0"/>
              <a:t>d’engagement de service public d’ici 2017</a:t>
            </a:r>
          </a:p>
          <a:p>
            <a:pPr>
              <a:buNone/>
            </a:pPr>
            <a:endParaRPr lang="fr-FR" dirty="0" smtClean="0"/>
          </a:p>
          <a:p>
            <a:pPr>
              <a:buNone/>
            </a:pPr>
            <a:r>
              <a:rPr lang="fr-FR" dirty="0" smtClean="0"/>
              <a:t>Propositions :</a:t>
            </a:r>
            <a:endParaRPr lang="fr-FR" dirty="0" smtClean="0"/>
          </a:p>
          <a:p>
            <a:r>
              <a:rPr lang="fr-FR" dirty="0" smtClean="0"/>
              <a:t>Étendre le contrat de service public aux acteurs de premier recours (donc aux kinés)</a:t>
            </a:r>
          </a:p>
          <a:p>
            <a:r>
              <a:rPr lang="fr-FR" dirty="0" smtClean="0"/>
              <a:t>Pas de remarque sur le reste.</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7" name="Titre 1"/>
          <p:cNvSpPr>
            <a:spLocks noGrp="1"/>
          </p:cNvSpPr>
          <p:nvPr>
            <p:ph type="title"/>
          </p:nvPr>
        </p:nvSpPr>
        <p:spPr>
          <a:xfrm>
            <a:off x="0" y="274638"/>
            <a:ext cx="9144000" cy="1143000"/>
          </a:xfrm>
        </p:spPr>
        <p:txBody>
          <a:bodyPr>
            <a:noAutofit/>
          </a:bodyPr>
          <a:lstStyle/>
          <a:p>
            <a:pPr algn="ctr"/>
            <a:r>
              <a:rPr lang="fr-FR" sz="3000" dirty="0" smtClean="0"/>
              <a:t>Objectif 1</a:t>
            </a:r>
            <a:r>
              <a:rPr lang="fr-FR" sz="3000" dirty="0" smtClean="0"/>
              <a:t>: Changer </a:t>
            </a:r>
            <a:r>
              <a:rPr lang="fr-FR" sz="3000" dirty="0" smtClean="0"/>
              <a:t>la formation et faciliter l’installation des jeunes professionnels de santé</a:t>
            </a:r>
            <a:endParaRPr lang="fr-FR" sz="3000" dirty="0"/>
          </a:p>
        </p:txBody>
      </p:sp>
      <p:sp>
        <p:nvSpPr>
          <p:cNvPr id="8" name="ZoneTexte 7"/>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109728" indent="0" algn="ctr">
              <a:buNone/>
            </a:pPr>
            <a:r>
              <a:rPr lang="fr-FR" dirty="0" smtClean="0"/>
              <a:t>Engagement 3 : </a:t>
            </a:r>
            <a:r>
              <a:rPr lang="fr-FR" dirty="0" smtClean="0"/>
              <a:t>Praticiens </a:t>
            </a:r>
            <a:r>
              <a:rPr lang="fr-FR" dirty="0" smtClean="0"/>
              <a:t>territoriaux</a:t>
            </a:r>
          </a:p>
          <a:p>
            <a:endParaRPr lang="fr-FR" dirty="0"/>
          </a:p>
          <a:p>
            <a:pPr>
              <a:buNone/>
            </a:pPr>
            <a:r>
              <a:rPr lang="fr-FR" dirty="0" smtClean="0"/>
              <a:t>P</a:t>
            </a:r>
            <a:r>
              <a:rPr lang="fr-FR" dirty="0" smtClean="0"/>
              <a:t>roposition :</a:t>
            </a:r>
            <a:endParaRPr lang="fr-FR" dirty="0" smtClean="0"/>
          </a:p>
          <a:p>
            <a:r>
              <a:rPr lang="fr-FR" dirty="0" smtClean="0"/>
              <a:t>Extension du dispositif à tous les acteurs de santé de premier recours, dont les kinésithérapeutes.</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0" y="274638"/>
            <a:ext cx="9144000" cy="1143000"/>
          </a:xfrm>
        </p:spPr>
        <p:txBody>
          <a:bodyPr>
            <a:noAutofit/>
          </a:bodyPr>
          <a:lstStyle/>
          <a:p>
            <a:pPr algn="ctr"/>
            <a:r>
              <a:rPr lang="fr-FR" sz="3000" dirty="0" smtClean="0"/>
              <a:t>Objectif 1</a:t>
            </a:r>
            <a:r>
              <a:rPr lang="fr-FR" sz="3000" dirty="0" smtClean="0"/>
              <a:t>: Changer </a:t>
            </a:r>
            <a:r>
              <a:rPr lang="fr-FR" sz="3000" dirty="0" smtClean="0"/>
              <a:t>la formation et faciliter l’installation des jeunes professionnels de santé</a:t>
            </a:r>
            <a:endParaRPr lang="fr-FR" sz="3000" dirty="0"/>
          </a:p>
        </p:txBody>
      </p:sp>
      <p:sp>
        <p:nvSpPr>
          <p:cNvPr id="7" name="ZoneTexte 6"/>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ctr">
              <a:buNone/>
            </a:pPr>
            <a:r>
              <a:rPr lang="fr-FR" dirty="0" smtClean="0"/>
              <a:t>Engagement </a:t>
            </a:r>
            <a:r>
              <a:rPr lang="fr-FR" dirty="0" smtClean="0"/>
              <a:t>4 : </a:t>
            </a:r>
            <a:r>
              <a:rPr lang="fr-FR" dirty="0" smtClean="0"/>
              <a:t>Un référent installation unique dans chaque région</a:t>
            </a:r>
          </a:p>
          <a:p>
            <a:pPr>
              <a:buNone/>
            </a:pPr>
            <a:r>
              <a:rPr lang="fr-FR" dirty="0" smtClean="0"/>
              <a:t>Proposition : </a:t>
            </a:r>
            <a:endParaRPr lang="fr-FR" dirty="0" smtClean="0"/>
          </a:p>
          <a:p>
            <a:pPr>
              <a:buFont typeface="Wingdings" pitchFamily="2" charset="2"/>
              <a:buChar char="ü"/>
            </a:pPr>
            <a:r>
              <a:rPr lang="fr-FR" dirty="0"/>
              <a:t>Etendre</a:t>
            </a:r>
            <a:r>
              <a:rPr lang="fr-FR" dirty="0" smtClean="0"/>
              <a:t> </a:t>
            </a:r>
            <a:r>
              <a:rPr lang="fr-FR" dirty="0" smtClean="0"/>
              <a:t>les missions du référent facilitateur des démarches d’installation à tous les acteurs de santé de premier recours (dont les kinésithérapeutes).</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0" y="274638"/>
            <a:ext cx="9144000" cy="1143000"/>
          </a:xfrm>
        </p:spPr>
        <p:txBody>
          <a:bodyPr>
            <a:noAutofit/>
          </a:bodyPr>
          <a:lstStyle/>
          <a:p>
            <a:pPr algn="ctr"/>
            <a:r>
              <a:rPr lang="fr-FR" sz="3000" dirty="0" smtClean="0"/>
              <a:t>Objectif 1</a:t>
            </a:r>
            <a:r>
              <a:rPr lang="fr-FR" sz="3000" dirty="0" smtClean="0"/>
              <a:t>: Changer </a:t>
            </a:r>
            <a:r>
              <a:rPr lang="fr-FR" sz="3000" dirty="0" smtClean="0"/>
              <a:t>la formation et faciliter l’installation des jeunes professionnels de santé</a:t>
            </a:r>
            <a:endParaRPr lang="fr-FR" sz="3000" dirty="0"/>
          </a:p>
        </p:txBody>
      </p:sp>
      <p:sp>
        <p:nvSpPr>
          <p:cNvPr id="7" name="ZoneTexte 6"/>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marL="109728" indent="0">
              <a:buNone/>
            </a:pPr>
            <a:r>
              <a:rPr lang="fr-FR" dirty="0" smtClean="0"/>
              <a:t>Engagement 5: Transformer les conditions d’exercice des professionnels de santé</a:t>
            </a:r>
          </a:p>
          <a:p>
            <a:endParaRPr lang="fr-FR" dirty="0"/>
          </a:p>
          <a:p>
            <a:pPr>
              <a:buNone/>
            </a:pPr>
            <a:r>
              <a:rPr lang="fr-FR" dirty="0" err="1" smtClean="0"/>
              <a:t>Pré-requis</a:t>
            </a:r>
            <a:r>
              <a:rPr lang="fr-FR" dirty="0" smtClean="0"/>
              <a:t> : </a:t>
            </a:r>
            <a:endParaRPr lang="fr-FR" dirty="0" smtClean="0"/>
          </a:p>
          <a:p>
            <a:pPr>
              <a:buNone/>
            </a:pPr>
            <a:r>
              <a:rPr lang="fr-FR" dirty="0"/>
              <a:t>	</a:t>
            </a:r>
            <a:r>
              <a:rPr lang="fr-FR" dirty="0" smtClean="0"/>
              <a:t>Veiller à l’indépendance des professionnels de santé, et ne pas les exposer à un lien de subordination (code de déontologie).</a:t>
            </a:r>
          </a:p>
          <a:p>
            <a:endParaRPr lang="fr-FR" dirty="0"/>
          </a:p>
        </p:txBody>
      </p:sp>
      <p:sp>
        <p:nvSpPr>
          <p:cNvPr id="2" name="Titre 1"/>
          <p:cNvSpPr>
            <a:spLocks noGrp="1"/>
          </p:cNvSpPr>
          <p:nvPr>
            <p:ph type="title"/>
          </p:nvPr>
        </p:nvSpPr>
        <p:spPr/>
        <p:txBody>
          <a:bodyPr>
            <a:normAutofit/>
          </a:bodyPr>
          <a:lstStyle/>
          <a:p>
            <a:pPr algn="ctr"/>
            <a:r>
              <a:rPr lang="fr-FR" sz="3000" dirty="0" smtClean="0"/>
              <a:t>Objectif </a:t>
            </a:r>
            <a:r>
              <a:rPr lang="fr-FR" sz="3000" dirty="0" smtClean="0"/>
              <a:t>2 : </a:t>
            </a:r>
            <a:r>
              <a:rPr lang="fr-FR" sz="3000" dirty="0"/>
              <a:t>T</a:t>
            </a:r>
            <a:r>
              <a:rPr lang="fr-FR" sz="3000" dirty="0" smtClean="0"/>
              <a:t>ransformer </a:t>
            </a:r>
            <a:r>
              <a:rPr lang="fr-FR" sz="3000" dirty="0" smtClean="0"/>
              <a:t>les conditions d’exercice des professionnels de santé</a:t>
            </a:r>
            <a:endParaRPr lang="fr-FR" sz="3000"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481328"/>
            <a:ext cx="8640960" cy="4525963"/>
          </a:xfrm>
        </p:spPr>
        <p:txBody>
          <a:bodyPr>
            <a:normAutofit/>
          </a:bodyPr>
          <a:lstStyle/>
          <a:p>
            <a:pPr algn="ctr">
              <a:buNone/>
            </a:pPr>
            <a:r>
              <a:rPr lang="fr-FR" dirty="0" smtClean="0"/>
              <a:t>Engagement </a:t>
            </a:r>
            <a:r>
              <a:rPr lang="fr-FR" dirty="0" smtClean="0"/>
              <a:t>5 : </a:t>
            </a:r>
            <a:r>
              <a:rPr lang="fr-FR" dirty="0" smtClean="0"/>
              <a:t>Développer le travail en équipe</a:t>
            </a:r>
          </a:p>
          <a:p>
            <a:pPr>
              <a:buNone/>
            </a:pPr>
            <a:r>
              <a:rPr lang="fr-FR" dirty="0" smtClean="0"/>
              <a:t>	Les kinésithérapeutes détiennent des compétences génériques </a:t>
            </a:r>
            <a:r>
              <a:rPr lang="fr-FR" dirty="0" smtClean="0"/>
              <a:t>transversales :</a:t>
            </a:r>
          </a:p>
          <a:p>
            <a:pPr>
              <a:buNone/>
            </a:pPr>
            <a:endParaRPr lang="fr-FR" dirty="0" smtClean="0"/>
          </a:p>
          <a:p>
            <a:pPr>
              <a:buNone/>
            </a:pPr>
            <a:r>
              <a:rPr lang="fr-FR" dirty="0" smtClean="0"/>
              <a:t>Propositions :</a:t>
            </a:r>
            <a:endParaRPr lang="fr-FR" dirty="0" smtClean="0"/>
          </a:p>
          <a:p>
            <a:pPr>
              <a:buNone/>
            </a:pPr>
            <a:r>
              <a:rPr lang="fr-FR" dirty="0" smtClean="0"/>
              <a:t>Communiquer</a:t>
            </a:r>
            <a:r>
              <a:rPr lang="fr-FR" dirty="0" smtClean="0"/>
              <a:t>, coopérer, être acteur de </a:t>
            </a:r>
            <a:r>
              <a:rPr lang="fr-FR" dirty="0" smtClean="0"/>
              <a:t>santé publique</a:t>
            </a:r>
            <a:r>
              <a:rPr lang="fr-FR" dirty="0" smtClean="0"/>
              <a:t>, </a:t>
            </a:r>
          </a:p>
          <a:p>
            <a:pPr>
              <a:buNone/>
            </a:pPr>
            <a:r>
              <a:rPr lang="fr-FR" dirty="0" smtClean="0"/>
              <a:t>et </a:t>
            </a:r>
            <a:r>
              <a:rPr lang="fr-FR" dirty="0" smtClean="0"/>
              <a:t>sont </a:t>
            </a:r>
            <a:r>
              <a:rPr lang="fr-FR" dirty="0" smtClean="0"/>
              <a:t>aussi : </a:t>
            </a:r>
            <a:endParaRPr lang="fr-FR" dirty="0" smtClean="0"/>
          </a:p>
          <a:p>
            <a:pPr>
              <a:buNone/>
            </a:pPr>
            <a:r>
              <a:rPr lang="fr-FR" dirty="0" smtClean="0"/>
              <a:t>D</a:t>
            </a:r>
            <a:r>
              <a:rPr lang="fr-FR" dirty="0" smtClean="0"/>
              <a:t>es </a:t>
            </a:r>
            <a:r>
              <a:rPr lang="fr-FR" dirty="0" smtClean="0"/>
              <a:t>cliniciens réflexifs, disposant de compétences déontologiques et éthiques</a:t>
            </a:r>
            <a:endParaRPr lang="fr-FR" dirty="0"/>
          </a:p>
        </p:txBody>
      </p:sp>
      <p:pic>
        <p:nvPicPr>
          <p:cNvPr id="4" name="Picture 2" descr="S:\G- Fonctionnement-SG\Communication\Modèle de document\CREATION DE DOCUMENT\Bandeau + Logo\OMKlogoTypo-RVB IDF.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461569"/>
            <a:ext cx="1221903" cy="1231466"/>
          </a:xfrm>
          <a:prstGeom prst="rect">
            <a:avLst/>
          </a:prstGeom>
          <a:noFill/>
          <a:extLst>
            <a:ext uri="{909E8E84-426E-40DD-AFC4-6F175D3DCCD1}">
              <a14:hiddenFill xmlns:a14="http://schemas.microsoft.com/office/drawing/2010/main">
                <a:solidFill>
                  <a:srgbClr val="FFFFFF"/>
                </a:solidFill>
              </a14:hiddenFill>
            </a:ext>
          </a:extLst>
        </p:spPr>
      </p:pic>
      <p:sp>
        <p:nvSpPr>
          <p:cNvPr id="6" name="Titre 1"/>
          <p:cNvSpPr>
            <a:spLocks noGrp="1"/>
          </p:cNvSpPr>
          <p:nvPr>
            <p:ph type="title"/>
          </p:nvPr>
        </p:nvSpPr>
        <p:spPr>
          <a:xfrm>
            <a:off x="457200" y="274638"/>
            <a:ext cx="8229600" cy="1143000"/>
          </a:xfrm>
        </p:spPr>
        <p:txBody>
          <a:bodyPr>
            <a:normAutofit/>
          </a:bodyPr>
          <a:lstStyle/>
          <a:p>
            <a:pPr algn="ctr"/>
            <a:r>
              <a:rPr lang="fr-FR" sz="3000" dirty="0" smtClean="0"/>
              <a:t>Objectif </a:t>
            </a:r>
            <a:r>
              <a:rPr lang="fr-FR" sz="3000" dirty="0" smtClean="0"/>
              <a:t>2 : </a:t>
            </a:r>
            <a:r>
              <a:rPr lang="fr-FR" sz="3000" dirty="0"/>
              <a:t>T</a:t>
            </a:r>
            <a:r>
              <a:rPr lang="fr-FR" sz="3000" dirty="0" smtClean="0"/>
              <a:t>ransformer </a:t>
            </a:r>
            <a:r>
              <a:rPr lang="fr-FR" sz="3000" dirty="0" smtClean="0"/>
              <a:t>les conditions d’exercice des professionnels de santé</a:t>
            </a:r>
            <a:endParaRPr lang="fr-FR" sz="3000" dirty="0"/>
          </a:p>
        </p:txBody>
      </p:sp>
      <p:sp>
        <p:nvSpPr>
          <p:cNvPr id="7" name="ZoneTexte 6"/>
          <p:cNvSpPr txBox="1"/>
          <p:nvPr/>
        </p:nvSpPr>
        <p:spPr>
          <a:xfrm>
            <a:off x="3408276" y="6408987"/>
            <a:ext cx="4248472" cy="276999"/>
          </a:xfrm>
          <a:prstGeom prst="rect">
            <a:avLst/>
          </a:prstGeom>
          <a:noFill/>
        </p:spPr>
        <p:txBody>
          <a:bodyPr wrap="square" rtlCol="0">
            <a:spAutoFit/>
          </a:bodyPr>
          <a:lstStyle/>
          <a:p>
            <a:r>
              <a:rPr lang="fr-FR" sz="1200" dirty="0" smtClean="0"/>
              <a:t>Conférence des Présidents de région – 14 février 2013</a:t>
            </a:r>
            <a:endParaRPr lang="fr-FR" sz="1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152</TotalTime>
  <Words>833</Words>
  <Application>Microsoft Office PowerPoint</Application>
  <PresentationFormat>Affichage à l'écran (4:3)</PresentationFormat>
  <Paragraphs>103</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Rotonde</vt:lpstr>
      <vt:lpstr>Pacte territoire  Santé</vt:lpstr>
      <vt:lpstr>Lutter contre les déserts médicaux</vt:lpstr>
      <vt:lpstr>1 pacte, 3 objectifs, 12 engagements</vt:lpstr>
      <vt:lpstr>Objectif 1: Changer la formation et faciliter l’installation des jeunes professionnels de santé</vt:lpstr>
      <vt:lpstr>Objectif 1: Changer la formation et faciliter l’installation des jeunes professionnels de santé</vt:lpstr>
      <vt:lpstr>Objectif 1: Changer la formation et faciliter l’installation des jeunes professionnels de santé</vt:lpstr>
      <vt:lpstr>Objectif 1: Changer la formation et faciliter l’installation des jeunes professionnels de santé</vt:lpstr>
      <vt:lpstr>Objectif 2 : Transformer les conditions d’exercice des professionnels de santé</vt:lpstr>
      <vt:lpstr>Objectif 2 : Transformer les conditions d’exercice des professionnels de santé</vt:lpstr>
      <vt:lpstr>Objectif 2 : Transformer les conditions d’exercice des professionnels de santé</vt:lpstr>
      <vt:lpstr>Objectif 2 : Transformer les conditions d’exercice des professionnels de santé</vt:lpstr>
      <vt:lpstr>Objectif 2 : Transformer les conditions d’exercice des professionnels de santé</vt:lpstr>
      <vt:lpstr>Objectif 3 : Investir dans les territoires isolés</vt:lpstr>
      <vt:lpstr>Objectif 3 : Investir dans les territoires isolés</vt:lpstr>
      <vt:lpstr>Objectif 3 : Investir dans les territoires isolés</vt:lpstr>
      <vt:lpstr>Objectif 3 : Investir dans les territoires isolés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Pacte territoire  Santé</dc:title>
  <dc:creator>CIROMK IdF-la Reunion_PELCA, Dominique</dc:creator>
  <cp:lastModifiedBy>CIROMK IdF-la Reunion_COOMANS, Virginie</cp:lastModifiedBy>
  <cp:revision>17</cp:revision>
  <dcterms:created xsi:type="dcterms:W3CDTF">2013-02-12T15:31:39Z</dcterms:created>
  <dcterms:modified xsi:type="dcterms:W3CDTF">2013-02-12T18:12:03Z</dcterms:modified>
</cp:coreProperties>
</file>